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62" autoAdjust="0"/>
    <p:restoredTop sz="94660"/>
  </p:normalViewPr>
  <p:slideViewPr>
    <p:cSldViewPr snapToGrid="0">
      <p:cViewPr varScale="1">
        <p:scale>
          <a:sx n="64" d="100"/>
          <a:sy n="64" d="100"/>
        </p:scale>
        <p:origin x="90"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12/25/2020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Computer_programs" TargetMode="External"/><Relationship Id="rId13" Type="http://schemas.openxmlformats.org/officeDocument/2006/relationships/hyperlink" Target="https://en.wikipedia.org/wiki/Training#cite_note-8" TargetMode="External"/><Relationship Id="rId3" Type="http://schemas.openxmlformats.org/officeDocument/2006/relationships/hyperlink" Target="https://en.wikipedia.org/wiki/Evolutionary_algorithms" TargetMode="External"/><Relationship Id="rId7" Type="http://schemas.openxmlformats.org/officeDocument/2006/relationships/hyperlink" Target="https://en.wikipedia.org/wiki/Fitness_functions" TargetMode="External"/><Relationship Id="rId12" Type="http://schemas.openxmlformats.org/officeDocument/2006/relationships/hyperlink" Target="https://en.wikipedia.org/wiki/Robot" TargetMode="External"/><Relationship Id="rId2" Type="http://schemas.openxmlformats.org/officeDocument/2006/relationships/hyperlink" Target="https://en.wikipedia.org/wiki/Artificial_intelligence" TargetMode="External"/><Relationship Id="rId1" Type="http://schemas.openxmlformats.org/officeDocument/2006/relationships/slideLayout" Target="../slideLayouts/slideLayout2.xml"/><Relationship Id="rId6" Type="http://schemas.openxmlformats.org/officeDocument/2006/relationships/hyperlink" Target="https://en.wikipedia.org/wiki/Feedback" TargetMode="External"/><Relationship Id="rId11" Type="http://schemas.openxmlformats.org/officeDocument/2006/relationships/hyperlink" Target="https://en.wikipedia.org/wiki/Real_time_(media)" TargetMode="External"/><Relationship Id="rId5" Type="http://schemas.openxmlformats.org/officeDocument/2006/relationships/hyperlink" Target="https://en.wikipedia.org/wiki/Machine_learning" TargetMode="External"/><Relationship Id="rId10" Type="http://schemas.openxmlformats.org/officeDocument/2006/relationships/hyperlink" Target="https://en.wikipedia.org/wiki/Robotics" TargetMode="External"/><Relationship Id="rId4" Type="http://schemas.openxmlformats.org/officeDocument/2006/relationships/hyperlink" Target="https://en.wikipedia.org/wiki/Genetic_programming" TargetMode="External"/><Relationship Id="rId9" Type="http://schemas.openxmlformats.org/officeDocument/2006/relationships/hyperlink" Target="https://en.wikipedia.org/wiki/Training#cite_note-7"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Productivity" TargetMode="External"/><Relationship Id="rId13" Type="http://schemas.openxmlformats.org/officeDocument/2006/relationships/hyperlink" Target="https://en.wikipedia.org/wiki/Employment" TargetMode="External"/><Relationship Id="rId3" Type="http://schemas.openxmlformats.org/officeDocument/2006/relationships/hyperlink" Target="https://en.wikipedia.org/wiki/Knowledge" TargetMode="External"/><Relationship Id="rId7" Type="http://schemas.openxmlformats.org/officeDocument/2006/relationships/hyperlink" Target="https://en.wiktionary.org/wiki/capability" TargetMode="External"/><Relationship Id="rId12" Type="http://schemas.openxmlformats.org/officeDocument/2006/relationships/hyperlink" Target="https://en.wikipedia.org/wiki/Trade_(profession)" TargetMode="External"/><Relationship Id="rId2" Type="http://schemas.openxmlformats.org/officeDocument/2006/relationships/hyperlink" Target="https://en.wikipedia.org/wiki/Skill" TargetMode="External"/><Relationship Id="rId16" Type="http://schemas.openxmlformats.org/officeDocument/2006/relationships/hyperlink" Target="https://en.wikipedia.org/wiki/Professional_development" TargetMode="External"/><Relationship Id="rId1" Type="http://schemas.openxmlformats.org/officeDocument/2006/relationships/slideLayout" Target="../slideLayouts/slideLayout2.xml"/><Relationship Id="rId6" Type="http://schemas.openxmlformats.org/officeDocument/2006/relationships/hyperlink" Target="https://en.wikipedia.org/wiki/Competence_(human_resources)" TargetMode="External"/><Relationship Id="rId11" Type="http://schemas.openxmlformats.org/officeDocument/2006/relationships/hyperlink" Target="https://en.wikipedia.org/wiki/Institute_of_technology" TargetMode="External"/><Relationship Id="rId5" Type="http://schemas.openxmlformats.org/officeDocument/2006/relationships/hyperlink" Target="https://en.wikipedia.org/wiki/Practicality" TargetMode="External"/><Relationship Id="rId15" Type="http://schemas.openxmlformats.org/officeDocument/2006/relationships/hyperlink" Target="https://en.wikipedia.org/wiki/Career" TargetMode="External"/><Relationship Id="rId10" Type="http://schemas.openxmlformats.org/officeDocument/2006/relationships/hyperlink" Target="https://en.wikipedia.org/wiki/Apprenticeship" TargetMode="External"/><Relationship Id="rId4" Type="http://schemas.openxmlformats.org/officeDocument/2006/relationships/hyperlink" Target="https://en.wikipedia.org/wiki/Physical_fitness" TargetMode="External"/><Relationship Id="rId9" Type="http://schemas.openxmlformats.org/officeDocument/2006/relationships/hyperlink" Target="https://en.wiktionary.org/wiki/performance" TargetMode="External"/><Relationship Id="rId14" Type="http://schemas.openxmlformats.org/officeDocument/2006/relationships/hyperlink" Target="https://en.wikipedia.org/wiki/Profession"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Training#Artificial-intelligence_feedback" TargetMode="External"/><Relationship Id="rId3" Type="http://schemas.openxmlformats.org/officeDocument/2006/relationships/hyperlink" Target="https://en.wikipedia.org/wiki/Training#Occupational_skills_training" TargetMode="External"/><Relationship Id="rId7" Type="http://schemas.openxmlformats.org/officeDocument/2006/relationships/hyperlink" Target="https://en.wikipedia.org/wiki/Training#Instructor's_guides_and_Lesson_Plans" TargetMode="External"/><Relationship Id="rId2" Type="http://schemas.openxmlformats.org/officeDocument/2006/relationships/hyperlink" Target="https://en.wikipedia.org/wiki/Training#Physical_training" TargetMode="External"/><Relationship Id="rId1" Type="http://schemas.openxmlformats.org/officeDocument/2006/relationships/slideLayout" Target="../slideLayouts/slideLayout4.xml"/><Relationship Id="rId6" Type="http://schemas.openxmlformats.org/officeDocument/2006/relationships/hyperlink" Target="https://en.wikipedia.org/wiki/Training#Church-affiliated_schools" TargetMode="External"/><Relationship Id="rId5" Type="http://schemas.openxmlformats.org/officeDocument/2006/relationships/hyperlink" Target="https://en.wikipedia.org/wiki/Training#Religion_and_spirituality" TargetMode="External"/><Relationship Id="rId4" Type="http://schemas.openxmlformats.org/officeDocument/2006/relationships/hyperlink" Target="https://en.wikipedia.org/wiki/Training#On_job_training"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Weapons" TargetMode="External"/><Relationship Id="rId13" Type="http://schemas.openxmlformats.org/officeDocument/2006/relationships/hyperlink" Target="https://en.wikipedia.org/wiki/Training#cite_note-1" TargetMode="External"/><Relationship Id="rId3" Type="http://schemas.openxmlformats.org/officeDocument/2006/relationships/hyperlink" Target="https://en.wikipedia.org/wiki/Physical_fitness" TargetMode="External"/><Relationship Id="rId7" Type="http://schemas.openxmlformats.org/officeDocument/2006/relationships/hyperlink" Target="https://en.wikipedia.org/wiki/War" TargetMode="External"/><Relationship Id="rId12" Type="http://schemas.openxmlformats.org/officeDocument/2006/relationships/hyperlink" Target="https://en.wikipedia.org/wiki/Autogenic_training" TargetMode="External"/><Relationship Id="rId2" Type="http://schemas.openxmlformats.org/officeDocument/2006/relationships/image" Target="../media/image1.jpg"/><Relationship Id="rId1" Type="http://schemas.openxmlformats.org/officeDocument/2006/relationships/slideLayout" Target="../slideLayouts/slideLayout4.xml"/><Relationship Id="rId6" Type="http://schemas.openxmlformats.org/officeDocument/2006/relationships/hyperlink" Target="https://en.wikipedia.org/wiki/Combat" TargetMode="External"/><Relationship Id="rId11" Type="http://schemas.openxmlformats.org/officeDocument/2006/relationships/hyperlink" Target="https://en.wikipedia.org/wiki/Relaxation_(psychology)" TargetMode="External"/><Relationship Id="rId5" Type="http://schemas.openxmlformats.org/officeDocument/2006/relationships/hyperlink" Target="https://en.wikipedia.org/wiki/Military" TargetMode="External"/><Relationship Id="rId10" Type="http://schemas.openxmlformats.org/officeDocument/2006/relationships/hyperlink" Target="https://en.wikipedia.org/wiki/Military_education_and_training" TargetMode="External"/><Relationship Id="rId4" Type="http://schemas.openxmlformats.org/officeDocument/2006/relationships/hyperlink" Target="https://en.wikipedia.org/w/index.php?title=Peaking_(performance)&amp;action=edit&amp;redlink=1" TargetMode="External"/><Relationship Id="rId9" Type="http://schemas.openxmlformats.org/officeDocument/2006/relationships/hyperlink" Target="https://en.wikipedia.org/wiki/Surviving"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Firefighting" TargetMode="External"/><Relationship Id="rId2" Type="http://schemas.openxmlformats.org/officeDocument/2006/relationships/hyperlink" Target="https://en.wikipedia.org/wiki/Professional_diving" TargetMode="Externa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hyperlink" Target="https://en.wikipedia.org/wiki/Training#cite_note-3" TargetMode="External"/><Relationship Id="rId3" Type="http://schemas.openxmlformats.org/officeDocument/2006/relationships/hyperlink" Target="https://en.wikipedia.org/wiki/Training_and_development" TargetMode="External"/><Relationship Id="rId7" Type="http://schemas.openxmlformats.org/officeDocument/2006/relationships/hyperlink" Target="https://en.wikipedia.org/wiki/Tool" TargetMode="External"/><Relationship Id="rId12" Type="http://schemas.openxmlformats.org/officeDocument/2006/relationships/image" Target="../media/image2.jpg"/><Relationship Id="rId2" Type="http://schemas.openxmlformats.org/officeDocument/2006/relationships/hyperlink" Target="https://en.wikipedia.org/wiki/Performance_improvement" TargetMode="External"/><Relationship Id="rId1" Type="http://schemas.openxmlformats.org/officeDocument/2006/relationships/slideLayout" Target="../slideLayouts/slideLayout4.xml"/><Relationship Id="rId6" Type="http://schemas.openxmlformats.org/officeDocument/2006/relationships/hyperlink" Target="https://en.wikipedia.org/wiki/On-the-job_training" TargetMode="External"/><Relationship Id="rId11" Type="http://schemas.openxmlformats.org/officeDocument/2006/relationships/hyperlink" Target="https://en.wikipedia.org/wiki/Power_plant" TargetMode="External"/><Relationship Id="rId5" Type="http://schemas.openxmlformats.org/officeDocument/2006/relationships/hyperlink" Target="https://en.wikipedia.org/wiki/On-the-job" TargetMode="External"/><Relationship Id="rId10" Type="http://schemas.openxmlformats.org/officeDocument/2006/relationships/hyperlink" Target="https://en.wikipedia.org/wiki/Air_traffic_control" TargetMode="External"/><Relationship Id="rId4" Type="http://schemas.openxmlformats.org/officeDocument/2006/relationships/hyperlink" Target="https://en.wikipedia.org/wiki/Training#cite_note-2" TargetMode="External"/><Relationship Id="rId9" Type="http://schemas.openxmlformats.org/officeDocument/2006/relationships/hyperlink" Target="https://en.wikipedia.org/wiki/Simulation"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en.wikipedia.org/wiki/Meditation" TargetMode="External"/><Relationship Id="rId3" Type="http://schemas.openxmlformats.org/officeDocument/2006/relationships/hyperlink" Target="https://en.wikipedia.org/wiki/Spirituality" TargetMode="External"/><Relationship Id="rId7" Type="http://schemas.openxmlformats.org/officeDocument/2006/relationships/hyperlink" Target="https://en.wikipedia.org/wiki/Threefold_Training" TargetMode="External"/><Relationship Id="rId12" Type="http://schemas.openxmlformats.org/officeDocument/2006/relationships/hyperlink" Target="https://en.wikipedia.org/wiki/Ritual" TargetMode="External"/><Relationship Id="rId2" Type="http://schemas.openxmlformats.org/officeDocument/2006/relationships/hyperlink" Target="https://en.wikipedia.org/wiki/Religion" TargetMode="External"/><Relationship Id="rId1" Type="http://schemas.openxmlformats.org/officeDocument/2006/relationships/slideLayout" Target="../slideLayouts/slideLayout1.xml"/><Relationship Id="rId6" Type="http://schemas.openxmlformats.org/officeDocument/2006/relationships/hyperlink" Target="https://en.wikipedia.org/wiki/Wikipedia:Citation_needed" TargetMode="External"/><Relationship Id="rId11" Type="http://schemas.openxmlformats.org/officeDocument/2006/relationships/hyperlink" Target="https://en.wikipedia.org/wiki/Christianity" TargetMode="External"/><Relationship Id="rId5" Type="http://schemas.openxmlformats.org/officeDocument/2006/relationships/hyperlink" Target="https://en.wikipedia.org/wiki/Dukkha" TargetMode="External"/><Relationship Id="rId10" Type="http://schemas.openxmlformats.org/officeDocument/2006/relationships/hyperlink" Target="https://en.wikipedia.org/wiki/Discipleship" TargetMode="External"/><Relationship Id="rId4" Type="http://schemas.openxmlformats.org/officeDocument/2006/relationships/hyperlink" Target="https://en.wikipedia.org/wiki/God" TargetMode="External"/><Relationship Id="rId9" Type="http://schemas.openxmlformats.org/officeDocument/2006/relationships/hyperlink" Target="https://en.wikipedia.org/wiki/Hinduis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Grade_school" TargetMode="External"/><Relationship Id="rId7" Type="http://schemas.openxmlformats.org/officeDocument/2006/relationships/hyperlink" Target="https://en.wikipedia.org/wiki/Wikipedia:Citation_needed" TargetMode="External"/><Relationship Id="rId2" Type="http://schemas.openxmlformats.org/officeDocument/2006/relationships/hyperlink" Target="https://en.wikipedia.org/wiki/Parochial_school" TargetMode="External"/><Relationship Id="rId1" Type="http://schemas.openxmlformats.org/officeDocument/2006/relationships/slideLayout" Target="../slideLayouts/slideLayout2.xml"/><Relationship Id="rId6" Type="http://schemas.openxmlformats.org/officeDocument/2006/relationships/hyperlink" Target="https://en.wikipedia.org/wiki/Religious_studies" TargetMode="External"/><Relationship Id="rId5" Type="http://schemas.openxmlformats.org/officeDocument/2006/relationships/hyperlink" Target="https://en.wikipedia.org/wiki/College" TargetMode="External"/><Relationship Id="rId4" Type="http://schemas.openxmlformats.org/officeDocument/2006/relationships/hyperlink" Target="https://en.wikipedia.org/wiki/Training#cite_note-5"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Training#cite_note-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38663" y="884420"/>
            <a:ext cx="9465950" cy="3892961"/>
          </a:xfrm>
        </p:spPr>
        <p:txBody>
          <a:bodyPr/>
          <a:lstStyle/>
          <a:p>
            <a:pPr algn="ctr"/>
            <a:r>
              <a:rPr lang="en-US" sz="6000" b="1" dirty="0">
                <a:solidFill>
                  <a:schemeClr val="bg2">
                    <a:lumMod val="25000"/>
                  </a:schemeClr>
                </a:solidFill>
              </a:rPr>
              <a:t>Training</a:t>
            </a:r>
            <a:r>
              <a:rPr lang="en-US" dirty="0"/>
              <a:t/>
            </a:r>
            <a:br>
              <a:rPr lang="en-US" dirty="0"/>
            </a:br>
            <a:endParaRPr lang="en-US" dirty="0"/>
          </a:p>
        </p:txBody>
      </p:sp>
      <p:sp>
        <p:nvSpPr>
          <p:cNvPr id="3" name="Subtitle 2"/>
          <p:cNvSpPr>
            <a:spLocks noGrp="1"/>
          </p:cNvSpPr>
          <p:nvPr>
            <p:ph type="subTitle" idx="1"/>
          </p:nvPr>
        </p:nvSpPr>
        <p:spPr/>
        <p:txBody>
          <a:bodyPr>
            <a:normAutofit fontScale="85000" lnSpcReduction="20000"/>
          </a:bodyPr>
          <a:lstStyle/>
          <a:p>
            <a:pPr algn="ctr"/>
            <a:r>
              <a:rPr lang="en-US" sz="3500" b="1" dirty="0" smtClean="0"/>
              <a:t>Shimul Majumdar</a:t>
            </a:r>
          </a:p>
          <a:p>
            <a:pPr algn="ctr"/>
            <a:r>
              <a:rPr lang="en-US" b="1" dirty="0" smtClean="0"/>
              <a:t>Student ID:20191119010</a:t>
            </a:r>
          </a:p>
          <a:p>
            <a:pPr algn="ctr"/>
            <a:r>
              <a:rPr lang="en-US" b="1" dirty="0" err="1" smtClean="0"/>
              <a:t>Section:D</a:t>
            </a:r>
            <a:endParaRPr lang="en-US" b="1" dirty="0"/>
          </a:p>
        </p:txBody>
      </p:sp>
    </p:spTree>
    <p:extLst>
      <p:ext uri="{BB962C8B-B14F-4D97-AF65-F5344CB8AC3E}">
        <p14:creationId xmlns:p14="http://schemas.microsoft.com/office/powerpoint/2010/main" val="2555580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Artificial-intelligence feedback</a:t>
            </a:r>
            <a:br>
              <a:rPr lang="en-US" b="1" dirty="0"/>
            </a:br>
            <a:endParaRPr lang="en-US" dirty="0"/>
          </a:p>
        </p:txBody>
      </p:sp>
      <p:sp>
        <p:nvSpPr>
          <p:cNvPr id="3" name="Content Placeholder 2"/>
          <p:cNvSpPr>
            <a:spLocks noGrp="1"/>
          </p:cNvSpPr>
          <p:nvPr>
            <p:ph idx="1"/>
          </p:nvPr>
        </p:nvSpPr>
        <p:spPr/>
        <p:txBody>
          <a:bodyPr>
            <a:normAutofit fontScale="92500" lnSpcReduction="10000"/>
          </a:bodyPr>
          <a:lstStyle/>
          <a:p>
            <a:r>
              <a:rPr lang="en-US" dirty="0"/>
              <a:t>Researchers have developed training methods for </a:t>
            </a:r>
            <a:r>
              <a:rPr lang="en-US" dirty="0">
                <a:hlinkClick r:id="rId2" tooltip="Artificial intelligence"/>
              </a:rPr>
              <a:t>artificial-intelligence</a:t>
            </a:r>
            <a:r>
              <a:rPr lang="en-US" dirty="0"/>
              <a:t> devices as well. </a:t>
            </a:r>
            <a:r>
              <a:rPr lang="en-US" dirty="0">
                <a:hlinkClick r:id="rId3" tooltip="Evolutionary algorithms"/>
              </a:rPr>
              <a:t>Evolutionary algorithms</a:t>
            </a:r>
            <a:r>
              <a:rPr lang="en-US" dirty="0"/>
              <a:t>, including </a:t>
            </a:r>
            <a:r>
              <a:rPr lang="en-US" dirty="0">
                <a:hlinkClick r:id="rId4" tooltip="Genetic programming"/>
              </a:rPr>
              <a:t>genetic programming</a:t>
            </a:r>
            <a:r>
              <a:rPr lang="en-US" dirty="0"/>
              <a:t> and other methods of </a:t>
            </a:r>
            <a:r>
              <a:rPr lang="en-US" dirty="0">
                <a:hlinkClick r:id="rId5" tooltip="Machine learning"/>
              </a:rPr>
              <a:t>machine learning</a:t>
            </a:r>
            <a:r>
              <a:rPr lang="en-US" dirty="0"/>
              <a:t>, use a system of </a:t>
            </a:r>
            <a:r>
              <a:rPr lang="en-US" dirty="0">
                <a:hlinkClick r:id="rId6" tooltip="Feedback"/>
              </a:rPr>
              <a:t>feedback</a:t>
            </a:r>
            <a:r>
              <a:rPr lang="en-US" dirty="0"/>
              <a:t> based on "</a:t>
            </a:r>
            <a:r>
              <a:rPr lang="en-US" dirty="0">
                <a:hlinkClick r:id="rId7" tooltip="Fitness functions"/>
              </a:rPr>
              <a:t>fitness functions</a:t>
            </a:r>
            <a:r>
              <a:rPr lang="en-US" dirty="0"/>
              <a:t>" to allow </a:t>
            </a:r>
            <a:r>
              <a:rPr lang="en-US" dirty="0">
                <a:hlinkClick r:id="rId8" tooltip="Computer programs"/>
              </a:rPr>
              <a:t>computer programs</a:t>
            </a:r>
            <a:r>
              <a:rPr lang="en-US" dirty="0"/>
              <a:t> to determine how well an entity performs a task. The methods construct a series of programs, known as a “population” of programs, and then automatically test them for "fitness", observing how well they perform the intended task. The system automatically generates new programs based on members of the population that perform the best. These new members replace programs that perform the worst. The procedure repeats until the achievement of optimum performance.</a:t>
            </a:r>
            <a:r>
              <a:rPr lang="en-US" baseline="30000" dirty="0">
                <a:hlinkClick r:id="rId9"/>
              </a:rPr>
              <a:t>[7]</a:t>
            </a:r>
            <a:r>
              <a:rPr lang="en-US" dirty="0"/>
              <a:t> In </a:t>
            </a:r>
            <a:r>
              <a:rPr lang="en-US" dirty="0">
                <a:hlinkClick r:id="rId10" tooltip="Robotics"/>
              </a:rPr>
              <a:t>robotics</a:t>
            </a:r>
            <a:r>
              <a:rPr lang="en-US" dirty="0"/>
              <a:t>, such a system can continue to run in </a:t>
            </a:r>
            <a:r>
              <a:rPr lang="en-US" dirty="0">
                <a:hlinkClick r:id="rId11" tooltip="Real time (media)"/>
              </a:rPr>
              <a:t>real-time</a:t>
            </a:r>
            <a:r>
              <a:rPr lang="en-US" dirty="0"/>
              <a:t> after initial training, allowing </a:t>
            </a:r>
            <a:r>
              <a:rPr lang="en-US" dirty="0">
                <a:hlinkClick r:id="rId12" tooltip="Robot"/>
              </a:rPr>
              <a:t>robots</a:t>
            </a:r>
            <a:r>
              <a:rPr lang="en-US" dirty="0"/>
              <a:t> to adapt to new situations and to changes in themselves, for example, due to wear or damage. Researchers have also developed robots that can appear to mimic simple human behavior as a starting point for training.</a:t>
            </a:r>
            <a:r>
              <a:rPr lang="en-US" baseline="30000" dirty="0">
                <a:hlinkClick r:id="rId13"/>
              </a:rPr>
              <a:t>[8]</a:t>
            </a:r>
            <a:endParaRPr lang="en-US" dirty="0"/>
          </a:p>
        </p:txBody>
      </p:sp>
    </p:spTree>
    <p:extLst>
      <p:ext uri="{BB962C8B-B14F-4D97-AF65-F5344CB8AC3E}">
        <p14:creationId xmlns:p14="http://schemas.microsoft.com/office/powerpoint/2010/main" val="23099056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413415" y="374754"/>
            <a:ext cx="9091197" cy="2443397"/>
          </a:xfrm>
        </p:spPr>
        <p:txBody>
          <a:bodyPr/>
          <a:lstStyle/>
          <a:p>
            <a:r>
              <a:rPr lang="en-US" i="1" dirty="0">
                <a:solidFill>
                  <a:schemeClr val="accent5">
                    <a:lumMod val="75000"/>
                  </a:schemeClr>
                </a:solidFill>
              </a:rPr>
              <a:t>References</a:t>
            </a:r>
            <a:r>
              <a:rPr lang="en-US" dirty="0"/>
              <a:t/>
            </a:r>
            <a:br>
              <a:rPr lang="en-US" dirty="0"/>
            </a:br>
            <a:endParaRPr lang="en-US" dirty="0"/>
          </a:p>
        </p:txBody>
      </p:sp>
      <p:sp>
        <p:nvSpPr>
          <p:cNvPr id="6" name="Subtitle 5"/>
          <p:cNvSpPr>
            <a:spLocks noGrp="1"/>
          </p:cNvSpPr>
          <p:nvPr>
            <p:ph type="subTitle" idx="1"/>
          </p:nvPr>
        </p:nvSpPr>
        <p:spPr>
          <a:xfrm>
            <a:off x="2413415" y="3072985"/>
            <a:ext cx="9091197" cy="1918740"/>
          </a:xfrm>
        </p:spPr>
        <p:txBody>
          <a:bodyPr>
            <a:normAutofit/>
          </a:bodyPr>
          <a:lstStyle/>
          <a:p>
            <a:r>
              <a:rPr lang="en-US" b="1" i="1" dirty="0" smtClean="0">
                <a:solidFill>
                  <a:schemeClr val="accent6">
                    <a:lumMod val="50000"/>
                  </a:schemeClr>
                </a:solidFill>
              </a:rPr>
              <a:t>1.www.google.com</a:t>
            </a:r>
          </a:p>
          <a:p>
            <a:r>
              <a:rPr lang="en-US" b="1" i="1" dirty="0" smtClean="0">
                <a:solidFill>
                  <a:schemeClr val="accent6">
                    <a:lumMod val="50000"/>
                  </a:schemeClr>
                </a:solidFill>
              </a:rPr>
              <a:t>2.www.edu.com</a:t>
            </a:r>
          </a:p>
          <a:p>
            <a:r>
              <a:rPr lang="en-US" b="1" i="1" dirty="0" smtClean="0">
                <a:solidFill>
                  <a:schemeClr val="accent6">
                    <a:lumMod val="50000"/>
                  </a:schemeClr>
                </a:solidFill>
              </a:rPr>
              <a:t>3.www.youtube.com</a:t>
            </a:r>
            <a:endParaRPr lang="en-US" b="1" i="1" dirty="0">
              <a:solidFill>
                <a:schemeClr val="accent6">
                  <a:lumMod val="50000"/>
                </a:schemeClr>
              </a:solidFill>
            </a:endParaRPr>
          </a:p>
        </p:txBody>
      </p:sp>
    </p:spTree>
    <p:extLst>
      <p:ext uri="{BB962C8B-B14F-4D97-AF65-F5344CB8AC3E}">
        <p14:creationId xmlns:p14="http://schemas.microsoft.com/office/powerpoint/2010/main" val="2237734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308485" y="524656"/>
            <a:ext cx="9196127" cy="1753849"/>
          </a:xfrm>
        </p:spPr>
        <p:txBody>
          <a:bodyPr/>
          <a:lstStyle/>
          <a:p>
            <a:r>
              <a:rPr lang="en-US" b="1" i="1" dirty="0" smtClean="0">
                <a:solidFill>
                  <a:srgbClr val="002060"/>
                </a:solidFill>
              </a:rPr>
              <a:t>THANKS!</a:t>
            </a:r>
            <a:endParaRPr lang="en-US" b="1" i="1" dirty="0">
              <a:solidFill>
                <a:srgbClr val="002060"/>
              </a:solidFill>
            </a:endParaRPr>
          </a:p>
        </p:txBody>
      </p:sp>
      <p:sp>
        <p:nvSpPr>
          <p:cNvPr id="7" name="Subtitle 6"/>
          <p:cNvSpPr>
            <a:spLocks noGrp="1"/>
          </p:cNvSpPr>
          <p:nvPr>
            <p:ph type="subTitle" idx="1"/>
          </p:nvPr>
        </p:nvSpPr>
        <p:spPr>
          <a:xfrm>
            <a:off x="2308485" y="2923083"/>
            <a:ext cx="9196127" cy="2980580"/>
          </a:xfrm>
        </p:spPr>
        <p:txBody>
          <a:bodyPr>
            <a:normAutofit/>
          </a:bodyPr>
          <a:lstStyle/>
          <a:p>
            <a:pPr algn="ctr"/>
            <a:r>
              <a:rPr lang="en-US" sz="2000" dirty="0" smtClean="0">
                <a:solidFill>
                  <a:srgbClr val="92D050"/>
                </a:solidFill>
              </a:rPr>
              <a:t>FELL FREE TO ASK ANY QUESTION</a:t>
            </a:r>
            <a:endParaRPr lang="en-US" sz="2000" dirty="0">
              <a:solidFill>
                <a:srgbClr val="92D050"/>
              </a:solidFill>
            </a:endParaRPr>
          </a:p>
        </p:txBody>
      </p:sp>
    </p:spTree>
    <p:extLst>
      <p:ext uri="{BB962C8B-B14F-4D97-AF65-F5344CB8AC3E}">
        <p14:creationId xmlns:p14="http://schemas.microsoft.com/office/powerpoint/2010/main" val="1505883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92924" y="2128603"/>
            <a:ext cx="8911687" cy="2008681"/>
          </a:xfrm>
        </p:spPr>
        <p:txBody>
          <a:bodyPr>
            <a:normAutofit/>
          </a:bodyPr>
          <a:lstStyle/>
          <a:p>
            <a:pPr algn="ctr"/>
            <a:r>
              <a:rPr lang="en-US" sz="6000" b="1" i="1" dirty="0" smtClean="0">
                <a:solidFill>
                  <a:schemeClr val="bg2">
                    <a:lumMod val="25000"/>
                  </a:schemeClr>
                </a:solidFill>
              </a:rPr>
              <a:t>THE END</a:t>
            </a:r>
            <a:endParaRPr lang="en-US" sz="6000" b="1" i="1" dirty="0">
              <a:solidFill>
                <a:schemeClr val="bg2">
                  <a:lumMod val="25000"/>
                </a:schemeClr>
              </a:solidFill>
            </a:endParaRPr>
          </a:p>
        </p:txBody>
      </p:sp>
    </p:spTree>
    <p:extLst>
      <p:ext uri="{BB962C8B-B14F-4D97-AF65-F5344CB8AC3E}">
        <p14:creationId xmlns:p14="http://schemas.microsoft.com/office/powerpoint/2010/main" val="1998161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smtClean="0">
                <a:solidFill>
                  <a:schemeClr val="accent5">
                    <a:lumMod val="75000"/>
                  </a:schemeClr>
                </a:solidFill>
              </a:rPr>
              <a:t>What do you mean by Training?</a:t>
            </a:r>
            <a:endParaRPr lang="en-US" b="1" i="1" dirty="0">
              <a:solidFill>
                <a:schemeClr val="accent5">
                  <a:lumMod val="75000"/>
                </a:schemeClr>
              </a:solidFill>
            </a:endParaRPr>
          </a:p>
        </p:txBody>
      </p:sp>
      <p:sp>
        <p:nvSpPr>
          <p:cNvPr id="3" name="Content Placeholder 2"/>
          <p:cNvSpPr>
            <a:spLocks noGrp="1"/>
          </p:cNvSpPr>
          <p:nvPr>
            <p:ph idx="1"/>
          </p:nvPr>
        </p:nvSpPr>
        <p:spPr/>
        <p:txBody>
          <a:bodyPr/>
          <a:lstStyle/>
          <a:p>
            <a:r>
              <a:rPr lang="en-US" b="1" dirty="0">
                <a:solidFill>
                  <a:schemeClr val="tx1"/>
                </a:solidFill>
              </a:rPr>
              <a:t>Training</a:t>
            </a:r>
            <a:r>
              <a:rPr lang="en-US" dirty="0">
                <a:solidFill>
                  <a:schemeClr val="tx1"/>
                </a:solidFill>
              </a:rPr>
              <a:t> is teaching, or developing in oneself or others, any </a:t>
            </a:r>
            <a:r>
              <a:rPr lang="en-US" dirty="0">
                <a:solidFill>
                  <a:schemeClr val="tx1"/>
                </a:solidFill>
                <a:hlinkClick r:id="rId2" tooltip="Skill"/>
              </a:rPr>
              <a:t>skills</a:t>
            </a:r>
            <a:r>
              <a:rPr lang="en-US" dirty="0">
                <a:solidFill>
                  <a:schemeClr val="tx1"/>
                </a:solidFill>
              </a:rPr>
              <a:t> and </a:t>
            </a:r>
            <a:r>
              <a:rPr lang="en-US" dirty="0">
                <a:solidFill>
                  <a:schemeClr val="tx1"/>
                </a:solidFill>
                <a:hlinkClick r:id="rId3" tooltip="Knowledge"/>
              </a:rPr>
              <a:t>knowledge</a:t>
            </a:r>
            <a:r>
              <a:rPr lang="en-US" dirty="0">
                <a:solidFill>
                  <a:schemeClr val="tx1"/>
                </a:solidFill>
              </a:rPr>
              <a:t> or </a:t>
            </a:r>
            <a:r>
              <a:rPr lang="en-US" dirty="0">
                <a:solidFill>
                  <a:schemeClr val="tx1"/>
                </a:solidFill>
                <a:hlinkClick r:id="rId4" tooltip="Physical fitness"/>
              </a:rPr>
              <a:t>fitness</a:t>
            </a:r>
            <a:r>
              <a:rPr lang="en-US" dirty="0">
                <a:solidFill>
                  <a:schemeClr val="tx1"/>
                </a:solidFill>
              </a:rPr>
              <a:t> that relate to specific </a:t>
            </a:r>
            <a:r>
              <a:rPr lang="en-US" dirty="0">
                <a:solidFill>
                  <a:schemeClr val="tx1"/>
                </a:solidFill>
                <a:hlinkClick r:id="rId5" tooltip="Practicality"/>
              </a:rPr>
              <a:t>useful</a:t>
            </a:r>
            <a:r>
              <a:rPr lang="en-US" dirty="0">
                <a:solidFill>
                  <a:schemeClr val="tx1"/>
                </a:solidFill>
              </a:rPr>
              <a:t> </a:t>
            </a:r>
            <a:r>
              <a:rPr lang="en-US" dirty="0">
                <a:solidFill>
                  <a:schemeClr val="tx1"/>
                </a:solidFill>
                <a:hlinkClick r:id="rId6" tooltip="Competence (human resources)"/>
              </a:rPr>
              <a:t>competencies</a:t>
            </a:r>
            <a:r>
              <a:rPr lang="en-US" dirty="0">
                <a:solidFill>
                  <a:schemeClr val="tx1"/>
                </a:solidFill>
              </a:rPr>
              <a:t>. Training has specific goals of improving one's </a:t>
            </a:r>
            <a:r>
              <a:rPr lang="en-US" dirty="0">
                <a:solidFill>
                  <a:schemeClr val="tx1"/>
                </a:solidFill>
                <a:hlinkClick r:id="rId7" tooltip="wikt:capability"/>
              </a:rPr>
              <a:t>capability</a:t>
            </a:r>
            <a:r>
              <a:rPr lang="en-US" dirty="0">
                <a:solidFill>
                  <a:schemeClr val="tx1"/>
                </a:solidFill>
              </a:rPr>
              <a:t>, capacity, </a:t>
            </a:r>
            <a:r>
              <a:rPr lang="en-US" dirty="0">
                <a:solidFill>
                  <a:schemeClr val="tx1"/>
                </a:solidFill>
                <a:hlinkClick r:id="rId8" tooltip="Productivity"/>
              </a:rPr>
              <a:t>productivity</a:t>
            </a:r>
            <a:r>
              <a:rPr lang="en-US" dirty="0">
                <a:solidFill>
                  <a:schemeClr val="tx1"/>
                </a:solidFill>
              </a:rPr>
              <a:t> and </a:t>
            </a:r>
            <a:r>
              <a:rPr lang="en-US" dirty="0">
                <a:solidFill>
                  <a:schemeClr val="tx1"/>
                </a:solidFill>
                <a:hlinkClick r:id="rId9" tooltip="wikt:performance"/>
              </a:rPr>
              <a:t>performance</a:t>
            </a:r>
            <a:r>
              <a:rPr lang="en-US" dirty="0">
                <a:solidFill>
                  <a:schemeClr val="tx1"/>
                </a:solidFill>
              </a:rPr>
              <a:t>. It forms the core of </a:t>
            </a:r>
            <a:r>
              <a:rPr lang="en-US" dirty="0">
                <a:solidFill>
                  <a:schemeClr val="tx1"/>
                </a:solidFill>
                <a:hlinkClick r:id="rId10" tooltip="Apprenticeship"/>
              </a:rPr>
              <a:t>apprenticeships</a:t>
            </a:r>
            <a:r>
              <a:rPr lang="en-US" dirty="0">
                <a:solidFill>
                  <a:schemeClr val="tx1"/>
                </a:solidFill>
              </a:rPr>
              <a:t> and provides the backbone of content at </a:t>
            </a:r>
            <a:r>
              <a:rPr lang="en-US" dirty="0">
                <a:solidFill>
                  <a:schemeClr val="tx1"/>
                </a:solidFill>
                <a:hlinkClick r:id="rId11" tooltip="Institute of technology"/>
              </a:rPr>
              <a:t>institutes of technology</a:t>
            </a:r>
            <a:r>
              <a:rPr lang="en-US" dirty="0">
                <a:solidFill>
                  <a:schemeClr val="tx1"/>
                </a:solidFill>
              </a:rPr>
              <a:t> (also known as technical colleges or polytechnics). In addition to the basic training required for a </a:t>
            </a:r>
            <a:r>
              <a:rPr lang="en-US" dirty="0">
                <a:solidFill>
                  <a:schemeClr val="tx1"/>
                </a:solidFill>
                <a:hlinkClick r:id="rId12" tooltip="Trade (profession)"/>
              </a:rPr>
              <a:t>trade</a:t>
            </a:r>
            <a:r>
              <a:rPr lang="en-US" dirty="0">
                <a:solidFill>
                  <a:schemeClr val="tx1"/>
                </a:solidFill>
              </a:rPr>
              <a:t>, </a:t>
            </a:r>
            <a:r>
              <a:rPr lang="en-US" dirty="0">
                <a:solidFill>
                  <a:schemeClr val="tx1"/>
                </a:solidFill>
                <a:hlinkClick r:id="rId13" tooltip="Employment"/>
              </a:rPr>
              <a:t>occupation</a:t>
            </a:r>
            <a:r>
              <a:rPr lang="en-US" dirty="0">
                <a:solidFill>
                  <a:schemeClr val="tx1"/>
                </a:solidFill>
              </a:rPr>
              <a:t> or </a:t>
            </a:r>
            <a:r>
              <a:rPr lang="en-US" dirty="0">
                <a:solidFill>
                  <a:schemeClr val="tx1"/>
                </a:solidFill>
                <a:hlinkClick r:id="rId14" tooltip="Profession"/>
              </a:rPr>
              <a:t>profession</a:t>
            </a:r>
            <a:r>
              <a:rPr lang="en-US" dirty="0">
                <a:solidFill>
                  <a:schemeClr val="tx1"/>
                </a:solidFill>
              </a:rPr>
              <a:t>, training may continue beyond initial competence to maintain, upgrade and update skills throughout </a:t>
            </a:r>
            <a:r>
              <a:rPr lang="en-US" dirty="0">
                <a:solidFill>
                  <a:schemeClr val="tx1"/>
                </a:solidFill>
                <a:hlinkClick r:id="rId15" tooltip="Career"/>
              </a:rPr>
              <a:t>working life</a:t>
            </a:r>
            <a:r>
              <a:rPr lang="en-US" dirty="0">
                <a:solidFill>
                  <a:schemeClr val="tx1"/>
                </a:solidFill>
              </a:rPr>
              <a:t>. People within some professions and occupations may refer to this sort of training as </a:t>
            </a:r>
            <a:r>
              <a:rPr lang="en-US" dirty="0">
                <a:solidFill>
                  <a:schemeClr val="tx1"/>
                </a:solidFill>
                <a:hlinkClick r:id="rId16" tooltip="Professional development"/>
              </a:rPr>
              <a:t>professional development</a:t>
            </a:r>
            <a:r>
              <a:rPr lang="en-US" dirty="0">
                <a:solidFill>
                  <a:schemeClr val="tx1"/>
                </a:solidFill>
              </a:rPr>
              <a:t>. Training also refers to the development of physical fitness related to a specific competence, such as sport, martial arts, military applications and some other occupations</a:t>
            </a:r>
            <a:endParaRPr lang="en-US" dirty="0">
              <a:solidFill>
                <a:schemeClr val="tx1"/>
              </a:solidFill>
            </a:endParaRPr>
          </a:p>
        </p:txBody>
      </p:sp>
    </p:spTree>
    <p:extLst>
      <p:ext uri="{BB962C8B-B14F-4D97-AF65-F5344CB8AC3E}">
        <p14:creationId xmlns:p14="http://schemas.microsoft.com/office/powerpoint/2010/main" val="691136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b="1" i="1" dirty="0">
                <a:solidFill>
                  <a:schemeClr val="bg2">
                    <a:lumMod val="50000"/>
                  </a:schemeClr>
                </a:solidFill>
              </a:rPr>
              <a:t>T</a:t>
            </a:r>
            <a:r>
              <a:rPr lang="en-US" b="1" i="1" dirty="0" smtClean="0">
                <a:solidFill>
                  <a:schemeClr val="bg2">
                    <a:lumMod val="50000"/>
                  </a:schemeClr>
                </a:solidFill>
              </a:rPr>
              <a:t>ypes </a:t>
            </a:r>
            <a:r>
              <a:rPr lang="en-US" b="1" i="1" dirty="0">
                <a:solidFill>
                  <a:schemeClr val="bg2">
                    <a:lumMod val="50000"/>
                  </a:schemeClr>
                </a:solidFill>
              </a:rPr>
              <a:t>of </a:t>
            </a:r>
            <a:r>
              <a:rPr lang="en-US" b="1" i="1" dirty="0" smtClean="0">
                <a:solidFill>
                  <a:schemeClr val="bg2">
                    <a:lumMod val="50000"/>
                  </a:schemeClr>
                </a:solidFill>
              </a:rPr>
              <a:t>Training?</a:t>
            </a:r>
            <a:endParaRPr lang="en-US" b="1" i="1" dirty="0">
              <a:solidFill>
                <a:schemeClr val="bg2">
                  <a:lumMod val="50000"/>
                </a:schemeClr>
              </a:solidFill>
            </a:endParaRPr>
          </a:p>
        </p:txBody>
      </p:sp>
      <p:sp>
        <p:nvSpPr>
          <p:cNvPr id="3" name="Content Placeholder 2"/>
          <p:cNvSpPr>
            <a:spLocks noGrp="1"/>
          </p:cNvSpPr>
          <p:nvPr>
            <p:ph sz="half" idx="1"/>
          </p:nvPr>
        </p:nvSpPr>
        <p:spPr/>
        <p:txBody>
          <a:bodyPr>
            <a:normAutofit/>
          </a:bodyPr>
          <a:lstStyle/>
          <a:p>
            <a:r>
              <a:rPr lang="en-US" dirty="0" smtClean="0">
                <a:solidFill>
                  <a:schemeClr val="tx1">
                    <a:lumMod val="95000"/>
                    <a:lumOff val="5000"/>
                  </a:schemeClr>
                </a:solidFill>
                <a:hlinkClick r:id="rId2"/>
              </a:rPr>
              <a:t>1.1Physical training</a:t>
            </a:r>
            <a:r>
              <a:rPr lang="en-US" dirty="0" smtClean="0">
                <a:solidFill>
                  <a:schemeClr val="tx1">
                    <a:lumMod val="95000"/>
                    <a:lumOff val="5000"/>
                  </a:schemeClr>
                </a:solidFill>
              </a:rPr>
              <a:t>.</a:t>
            </a:r>
            <a:endParaRPr lang="en-US" dirty="0">
              <a:solidFill>
                <a:schemeClr val="tx1">
                  <a:lumMod val="95000"/>
                  <a:lumOff val="5000"/>
                </a:schemeClr>
              </a:solidFill>
            </a:endParaRPr>
          </a:p>
          <a:p>
            <a:r>
              <a:rPr lang="en-US" dirty="0">
                <a:solidFill>
                  <a:schemeClr val="tx1">
                    <a:lumMod val="95000"/>
                    <a:lumOff val="5000"/>
                  </a:schemeClr>
                </a:solidFill>
                <a:hlinkClick r:id="rId3"/>
              </a:rPr>
              <a:t>1.2Occupational skills </a:t>
            </a:r>
            <a:r>
              <a:rPr lang="en-US" dirty="0" smtClean="0">
                <a:solidFill>
                  <a:schemeClr val="tx1">
                    <a:lumMod val="95000"/>
                    <a:lumOff val="5000"/>
                  </a:schemeClr>
                </a:solidFill>
                <a:hlinkClick r:id="rId3"/>
              </a:rPr>
              <a:t>training</a:t>
            </a:r>
            <a:r>
              <a:rPr lang="en-US" dirty="0" smtClean="0">
                <a:solidFill>
                  <a:schemeClr val="tx1">
                    <a:lumMod val="95000"/>
                    <a:lumOff val="5000"/>
                  </a:schemeClr>
                </a:solidFill>
              </a:rPr>
              <a:t>.</a:t>
            </a:r>
            <a:endParaRPr lang="en-US" dirty="0">
              <a:solidFill>
                <a:schemeClr val="tx1">
                  <a:lumMod val="95000"/>
                  <a:lumOff val="5000"/>
                </a:schemeClr>
              </a:solidFill>
            </a:endParaRPr>
          </a:p>
          <a:p>
            <a:r>
              <a:rPr lang="en-US" dirty="0">
                <a:solidFill>
                  <a:schemeClr val="tx1">
                    <a:lumMod val="95000"/>
                    <a:lumOff val="5000"/>
                  </a:schemeClr>
                </a:solidFill>
                <a:hlinkClick r:id="rId4"/>
              </a:rPr>
              <a:t>1.3On job </a:t>
            </a:r>
            <a:r>
              <a:rPr lang="en-US" dirty="0" smtClean="0">
                <a:solidFill>
                  <a:schemeClr val="tx1">
                    <a:lumMod val="95000"/>
                    <a:lumOff val="5000"/>
                  </a:schemeClr>
                </a:solidFill>
                <a:hlinkClick r:id="rId4"/>
              </a:rPr>
              <a:t>training</a:t>
            </a:r>
            <a:r>
              <a:rPr lang="en-US" dirty="0" smtClean="0">
                <a:solidFill>
                  <a:schemeClr val="tx1">
                    <a:lumMod val="95000"/>
                    <a:lumOff val="5000"/>
                  </a:schemeClr>
                </a:solidFill>
              </a:rPr>
              <a:t>.</a:t>
            </a:r>
            <a:endParaRPr lang="en-US" dirty="0">
              <a:solidFill>
                <a:schemeClr val="tx1">
                  <a:lumMod val="95000"/>
                  <a:lumOff val="5000"/>
                </a:schemeClr>
              </a:solidFill>
            </a:endParaRPr>
          </a:p>
          <a:p>
            <a:r>
              <a:rPr lang="en-US" dirty="0">
                <a:solidFill>
                  <a:schemeClr val="tx1">
                    <a:lumMod val="95000"/>
                    <a:lumOff val="5000"/>
                  </a:schemeClr>
                </a:solidFill>
                <a:hlinkClick r:id="rId5"/>
              </a:rPr>
              <a:t>1.4Religion and </a:t>
            </a:r>
            <a:r>
              <a:rPr lang="en-US" dirty="0" smtClean="0">
                <a:solidFill>
                  <a:schemeClr val="tx1">
                    <a:lumMod val="95000"/>
                    <a:lumOff val="5000"/>
                  </a:schemeClr>
                </a:solidFill>
                <a:hlinkClick r:id="rId5"/>
              </a:rPr>
              <a:t>spirituality</a:t>
            </a:r>
            <a:r>
              <a:rPr lang="en-US" dirty="0" smtClean="0">
                <a:solidFill>
                  <a:schemeClr val="tx1">
                    <a:lumMod val="95000"/>
                    <a:lumOff val="5000"/>
                  </a:schemeClr>
                </a:solidFill>
              </a:rPr>
              <a:t>.</a:t>
            </a:r>
            <a:endParaRPr lang="en-US" dirty="0">
              <a:solidFill>
                <a:schemeClr val="tx1">
                  <a:lumMod val="95000"/>
                  <a:lumOff val="5000"/>
                </a:schemeClr>
              </a:solidFill>
            </a:endParaRPr>
          </a:p>
          <a:p>
            <a:pPr lvl="1"/>
            <a:r>
              <a:rPr lang="en-US" dirty="0">
                <a:solidFill>
                  <a:schemeClr val="tx1">
                    <a:lumMod val="95000"/>
                    <a:lumOff val="5000"/>
                  </a:schemeClr>
                </a:solidFill>
                <a:hlinkClick r:id="rId6"/>
              </a:rPr>
              <a:t>1.4.1Church-affiliated </a:t>
            </a:r>
            <a:r>
              <a:rPr lang="en-US" dirty="0" smtClean="0">
                <a:solidFill>
                  <a:schemeClr val="tx1">
                    <a:lumMod val="95000"/>
                    <a:lumOff val="5000"/>
                  </a:schemeClr>
                </a:solidFill>
                <a:hlinkClick r:id="rId6"/>
              </a:rPr>
              <a:t>schools</a:t>
            </a:r>
            <a:r>
              <a:rPr lang="en-US" dirty="0" smtClean="0">
                <a:solidFill>
                  <a:schemeClr val="tx1">
                    <a:lumMod val="95000"/>
                    <a:lumOff val="5000"/>
                  </a:schemeClr>
                </a:solidFill>
              </a:rPr>
              <a:t>.</a:t>
            </a:r>
            <a:endParaRPr lang="en-US" dirty="0">
              <a:solidFill>
                <a:schemeClr val="tx1">
                  <a:lumMod val="95000"/>
                  <a:lumOff val="5000"/>
                </a:schemeClr>
              </a:solidFill>
            </a:endParaRPr>
          </a:p>
          <a:p>
            <a:r>
              <a:rPr lang="en-US" dirty="0">
                <a:solidFill>
                  <a:schemeClr val="tx1">
                    <a:lumMod val="95000"/>
                    <a:lumOff val="5000"/>
                  </a:schemeClr>
                </a:solidFill>
                <a:hlinkClick r:id="rId7"/>
              </a:rPr>
              <a:t>1.5Instructor's guides and Lesson </a:t>
            </a:r>
            <a:r>
              <a:rPr lang="en-US" dirty="0" smtClean="0">
                <a:solidFill>
                  <a:schemeClr val="tx1">
                    <a:lumMod val="95000"/>
                    <a:lumOff val="5000"/>
                  </a:schemeClr>
                </a:solidFill>
                <a:hlinkClick r:id="rId7"/>
              </a:rPr>
              <a:t>Plans</a:t>
            </a:r>
            <a:r>
              <a:rPr lang="en-US" dirty="0" smtClean="0">
                <a:solidFill>
                  <a:schemeClr val="tx1">
                    <a:lumMod val="95000"/>
                    <a:lumOff val="5000"/>
                  </a:schemeClr>
                </a:solidFill>
              </a:rPr>
              <a:t>.</a:t>
            </a:r>
            <a:endParaRPr lang="en-US" dirty="0">
              <a:solidFill>
                <a:schemeClr val="tx1">
                  <a:lumMod val="95000"/>
                  <a:lumOff val="5000"/>
                </a:schemeClr>
              </a:solidFill>
            </a:endParaRPr>
          </a:p>
          <a:p>
            <a:r>
              <a:rPr lang="en-US" dirty="0">
                <a:solidFill>
                  <a:schemeClr val="tx1">
                    <a:lumMod val="95000"/>
                    <a:lumOff val="5000"/>
                  </a:schemeClr>
                </a:solidFill>
                <a:hlinkClick r:id="rId8"/>
              </a:rPr>
              <a:t>1.6Artificial-intelligence </a:t>
            </a:r>
            <a:r>
              <a:rPr lang="en-US" dirty="0" smtClean="0">
                <a:solidFill>
                  <a:schemeClr val="tx1">
                    <a:lumMod val="95000"/>
                    <a:lumOff val="5000"/>
                  </a:schemeClr>
                </a:solidFill>
                <a:hlinkClick r:id="rId8"/>
              </a:rPr>
              <a:t>feedback</a:t>
            </a:r>
            <a:r>
              <a:rPr lang="en-US" dirty="0" smtClean="0">
                <a:solidFill>
                  <a:schemeClr val="bg2">
                    <a:lumMod val="50000"/>
                  </a:schemeClr>
                </a:solidFill>
              </a:rPr>
              <a:t>.</a:t>
            </a:r>
            <a:endParaRPr lang="en-US" dirty="0">
              <a:solidFill>
                <a:schemeClr val="bg2">
                  <a:lumMod val="50000"/>
                </a:schemeClr>
              </a:solidFill>
            </a:endParaRPr>
          </a:p>
          <a:p>
            <a:endParaRPr lang="en-US" dirty="0"/>
          </a:p>
        </p:txBody>
      </p:sp>
    </p:spTree>
    <p:extLst>
      <p:ext uri="{BB962C8B-B14F-4D97-AF65-F5344CB8AC3E}">
        <p14:creationId xmlns:p14="http://schemas.microsoft.com/office/powerpoint/2010/main" val="2330832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Physical training</a:t>
            </a:r>
            <a:br>
              <a:rPr lang="en-US" b="1" dirty="0"/>
            </a:br>
            <a:endParaRPr lang="en-US" dirty="0"/>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294226" y="1940971"/>
            <a:ext cx="2496650" cy="3778250"/>
          </a:xfrm>
        </p:spPr>
      </p:pic>
      <p:sp>
        <p:nvSpPr>
          <p:cNvPr id="3" name="Content Placeholder 2"/>
          <p:cNvSpPr>
            <a:spLocks noGrp="1"/>
          </p:cNvSpPr>
          <p:nvPr>
            <p:ph sz="half" idx="2"/>
          </p:nvPr>
        </p:nvSpPr>
        <p:spPr>
          <a:xfrm>
            <a:off x="1584421" y="1768837"/>
            <a:ext cx="6330385" cy="4212238"/>
          </a:xfrm>
        </p:spPr>
        <p:txBody>
          <a:bodyPr>
            <a:normAutofit fontScale="92500" lnSpcReduction="10000"/>
          </a:bodyPr>
          <a:lstStyle/>
          <a:p>
            <a:r>
              <a:rPr lang="en-US" sz="1600" dirty="0"/>
              <a:t>Physical training concentrates on mechanistic goals: training programs in this area develop specific motor skills, agility, strength or </a:t>
            </a:r>
            <a:r>
              <a:rPr lang="en-US" sz="1600" dirty="0">
                <a:hlinkClick r:id="rId3" tooltip="Physical fitness"/>
              </a:rPr>
              <a:t>physical fitness</a:t>
            </a:r>
            <a:r>
              <a:rPr lang="en-US" sz="1600" dirty="0"/>
              <a:t>, often with an intention of </a:t>
            </a:r>
            <a:r>
              <a:rPr lang="en-US" sz="1600" dirty="0">
                <a:hlinkClick r:id="rId4" tooltip="Peaking (performance) (page does not exist)"/>
              </a:rPr>
              <a:t>peaking</a:t>
            </a:r>
            <a:r>
              <a:rPr lang="en-US" sz="1600" dirty="0"/>
              <a:t> at a particular time.</a:t>
            </a:r>
          </a:p>
          <a:p>
            <a:r>
              <a:rPr lang="en-US" sz="1600" dirty="0"/>
              <a:t>In </a:t>
            </a:r>
            <a:r>
              <a:rPr lang="en-US" sz="1600" dirty="0">
                <a:hlinkClick r:id="rId5" tooltip="Military"/>
              </a:rPr>
              <a:t>military</a:t>
            </a:r>
            <a:r>
              <a:rPr lang="en-US" sz="1600" dirty="0"/>
              <a:t> use, training means gaining the physical ability to perform and survive in </a:t>
            </a:r>
            <a:r>
              <a:rPr lang="en-US" sz="1600" dirty="0">
                <a:hlinkClick r:id="rId6" tooltip="Combat"/>
              </a:rPr>
              <a:t>combat</a:t>
            </a:r>
            <a:r>
              <a:rPr lang="en-US" sz="1600" dirty="0"/>
              <a:t>, and learn the many skills needed in a time of </a:t>
            </a:r>
            <a:r>
              <a:rPr lang="en-US" sz="1600" dirty="0">
                <a:hlinkClick r:id="rId7" tooltip="War"/>
              </a:rPr>
              <a:t>war</a:t>
            </a:r>
            <a:r>
              <a:rPr lang="en-US" sz="1600" dirty="0"/>
              <a:t>. These include how to use a variety of </a:t>
            </a:r>
            <a:r>
              <a:rPr lang="en-US" sz="1600" dirty="0">
                <a:hlinkClick r:id="rId8" tooltip="Weapons"/>
              </a:rPr>
              <a:t>weapons</a:t>
            </a:r>
            <a:r>
              <a:rPr lang="en-US" sz="1600" dirty="0"/>
              <a:t>, outdoor </a:t>
            </a:r>
            <a:r>
              <a:rPr lang="en-US" sz="1600" dirty="0">
                <a:hlinkClick r:id="rId9" tooltip="Surviving"/>
              </a:rPr>
              <a:t>survival</a:t>
            </a:r>
            <a:r>
              <a:rPr lang="en-US" sz="1600" dirty="0"/>
              <a:t> skills, and how to survive being captured by the enemy, among many others. See </a:t>
            </a:r>
            <a:r>
              <a:rPr lang="en-US" sz="1600" dirty="0">
                <a:hlinkClick r:id="rId10" tooltip="Military education and training"/>
              </a:rPr>
              <a:t>military education and training</a:t>
            </a:r>
            <a:r>
              <a:rPr lang="en-US" sz="1600" dirty="0"/>
              <a:t>.</a:t>
            </a:r>
          </a:p>
          <a:p>
            <a:r>
              <a:rPr lang="en-US" sz="1600" dirty="0"/>
              <a:t>For psychological or physiological reasons, people who believe it may be beneficial to them can choose to practice </a:t>
            </a:r>
            <a:r>
              <a:rPr lang="en-US" sz="1600" dirty="0">
                <a:hlinkClick r:id="rId11" tooltip="Relaxation (psychology)"/>
              </a:rPr>
              <a:t>relaxation</a:t>
            </a:r>
            <a:r>
              <a:rPr lang="en-US" sz="1600" dirty="0"/>
              <a:t> training, or </a:t>
            </a:r>
            <a:r>
              <a:rPr lang="en-US" sz="1600" dirty="0">
                <a:hlinkClick r:id="rId12" tooltip="Autogenic training"/>
              </a:rPr>
              <a:t>autogenic training</a:t>
            </a:r>
            <a:r>
              <a:rPr lang="en-US" sz="1600" dirty="0"/>
              <a:t>, in an attempt to increase their ability to relax or deal with stress.</a:t>
            </a:r>
            <a:r>
              <a:rPr lang="en-US" sz="1600" baseline="30000" dirty="0">
                <a:hlinkClick r:id="rId13"/>
              </a:rPr>
              <a:t>[1]</a:t>
            </a:r>
            <a:r>
              <a:rPr lang="en-US" sz="1600" dirty="0"/>
              <a:t> While some studies have indicated relaxation training is useful for some medical conditions, autogenic training has limited results or has been the result of few studies.</a:t>
            </a:r>
          </a:p>
          <a:p>
            <a:endParaRPr lang="en-US" dirty="0"/>
          </a:p>
        </p:txBody>
      </p:sp>
    </p:spTree>
    <p:extLst>
      <p:ext uri="{BB962C8B-B14F-4D97-AF65-F5344CB8AC3E}">
        <p14:creationId xmlns:p14="http://schemas.microsoft.com/office/powerpoint/2010/main" val="3235159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233534" y="-1499015"/>
            <a:ext cx="9271078" cy="4282706"/>
          </a:xfrm>
        </p:spPr>
        <p:txBody>
          <a:bodyPr>
            <a:normAutofit/>
          </a:bodyPr>
          <a:lstStyle/>
          <a:p>
            <a:r>
              <a:rPr lang="en-US" i="1" dirty="0">
                <a:solidFill>
                  <a:schemeClr val="bg2">
                    <a:lumMod val="25000"/>
                  </a:schemeClr>
                </a:solidFill>
              </a:rPr>
              <a:t>Occupational skills training</a:t>
            </a:r>
            <a:r>
              <a:rPr lang="en-US" b="1" dirty="0"/>
              <a:t/>
            </a:r>
            <a:br>
              <a:rPr lang="en-US" b="1" dirty="0"/>
            </a:br>
            <a:endParaRPr lang="en-US" dirty="0"/>
          </a:p>
        </p:txBody>
      </p:sp>
      <p:sp>
        <p:nvSpPr>
          <p:cNvPr id="6" name="Subtitle 5"/>
          <p:cNvSpPr>
            <a:spLocks noGrp="1"/>
          </p:cNvSpPr>
          <p:nvPr>
            <p:ph type="subTitle" idx="1"/>
          </p:nvPr>
        </p:nvSpPr>
        <p:spPr>
          <a:xfrm>
            <a:off x="2233534" y="2908093"/>
            <a:ext cx="9271079" cy="2353455"/>
          </a:xfrm>
        </p:spPr>
        <p:txBody>
          <a:bodyPr>
            <a:normAutofit/>
          </a:bodyPr>
          <a:lstStyle/>
          <a:p>
            <a:r>
              <a:rPr lang="en-US" dirty="0">
                <a:solidFill>
                  <a:schemeClr val="bg2">
                    <a:lumMod val="25000"/>
                  </a:schemeClr>
                </a:solidFill>
              </a:rPr>
              <a:t>Some occupations are inherently hazardous, and require a minimum level of competence before the practitioners can perform the work at an acceptable level of safety to themselves or others in the vicinity. </a:t>
            </a:r>
            <a:r>
              <a:rPr lang="en-US" dirty="0">
                <a:solidFill>
                  <a:schemeClr val="bg2">
                    <a:lumMod val="25000"/>
                  </a:schemeClr>
                </a:solidFill>
                <a:hlinkClick r:id="rId2" tooltip="Professional diving"/>
              </a:rPr>
              <a:t>Occupational diving</a:t>
            </a:r>
            <a:r>
              <a:rPr lang="en-US" dirty="0">
                <a:solidFill>
                  <a:schemeClr val="bg2">
                    <a:lumMod val="25000"/>
                  </a:schemeClr>
                </a:solidFill>
              </a:rPr>
              <a:t>, rescue, </a:t>
            </a:r>
            <a:r>
              <a:rPr lang="en-US" dirty="0">
                <a:solidFill>
                  <a:schemeClr val="bg2">
                    <a:lumMod val="25000"/>
                  </a:schemeClr>
                </a:solidFill>
                <a:hlinkClick r:id="rId3" tooltip="Firefighting"/>
              </a:rPr>
              <a:t>firefighting</a:t>
            </a:r>
            <a:r>
              <a:rPr lang="en-US" dirty="0">
                <a:solidFill>
                  <a:schemeClr val="bg2">
                    <a:lumMod val="25000"/>
                  </a:schemeClr>
                </a:solidFill>
              </a:rPr>
              <a:t> and operation of certain types of machinery and vehicles may require assessment and certification of a minimum acceptable competence before the person is allowed to practice as a licensed instructor.</a:t>
            </a:r>
            <a:endParaRPr lang="en-US" dirty="0">
              <a:solidFill>
                <a:schemeClr val="bg2">
                  <a:lumMod val="25000"/>
                </a:schemeClr>
              </a:solidFill>
            </a:endParaRPr>
          </a:p>
        </p:txBody>
      </p:sp>
    </p:spTree>
    <p:extLst>
      <p:ext uri="{BB962C8B-B14F-4D97-AF65-F5344CB8AC3E}">
        <p14:creationId xmlns:p14="http://schemas.microsoft.com/office/powerpoint/2010/main" val="510463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0"/>
            <a:ext cx="8915399" cy="1905000"/>
          </a:xfrm>
        </p:spPr>
        <p:txBody>
          <a:bodyPr/>
          <a:lstStyle/>
          <a:p>
            <a:r>
              <a:rPr lang="en-US" b="1" dirty="0"/>
              <a:t/>
            </a:r>
            <a:br>
              <a:rPr lang="en-US" b="1" dirty="0"/>
            </a:br>
            <a:r>
              <a:rPr lang="en-US" b="1" i="1" dirty="0">
                <a:solidFill>
                  <a:schemeClr val="bg2">
                    <a:lumMod val="25000"/>
                  </a:schemeClr>
                </a:solidFill>
              </a:rPr>
              <a:t>On job training</a:t>
            </a:r>
            <a:endParaRPr lang="en-US" dirty="0"/>
          </a:p>
        </p:txBody>
      </p:sp>
      <p:sp>
        <p:nvSpPr>
          <p:cNvPr id="4" name="Content Placeholder 3"/>
          <p:cNvSpPr>
            <a:spLocks noGrp="1"/>
          </p:cNvSpPr>
          <p:nvPr>
            <p:ph sz="half" idx="1"/>
          </p:nvPr>
        </p:nvSpPr>
        <p:spPr>
          <a:xfrm>
            <a:off x="1334125" y="1693889"/>
            <a:ext cx="6925455" cy="4721901"/>
          </a:xfrm>
        </p:spPr>
        <p:txBody>
          <a:bodyPr>
            <a:normAutofit fontScale="62500" lnSpcReduction="20000"/>
          </a:bodyPr>
          <a:lstStyle/>
          <a:p>
            <a:r>
              <a:rPr lang="en-US" sz="1900" dirty="0"/>
              <a:t>Some commentators use a similar term for workplace learning to </a:t>
            </a:r>
            <a:r>
              <a:rPr lang="en-US" sz="1900" dirty="0">
                <a:hlinkClick r:id="rId2" tooltip="Performance improvement"/>
              </a:rPr>
              <a:t>improve performance</a:t>
            </a:r>
            <a:r>
              <a:rPr lang="en-US" sz="1900" dirty="0"/>
              <a:t>: "</a:t>
            </a:r>
            <a:r>
              <a:rPr lang="en-US" sz="1900" dirty="0">
                <a:hlinkClick r:id="rId3" tooltip="Training and development"/>
              </a:rPr>
              <a:t>training and development</a:t>
            </a:r>
            <a:r>
              <a:rPr lang="en-US" sz="1900" dirty="0"/>
              <a:t>". There are also additional services available online for those who wish to receive training above and beyond that which is offered by their employers. Some examples of these services include career counseling, skill assessment, and supportive services.</a:t>
            </a:r>
            <a:r>
              <a:rPr lang="en-US" sz="1900" baseline="30000" dirty="0">
                <a:hlinkClick r:id="rId4"/>
              </a:rPr>
              <a:t>[2]</a:t>
            </a:r>
            <a:r>
              <a:rPr lang="en-US" sz="1900" dirty="0"/>
              <a:t> One can generally categorize such training as </a:t>
            </a:r>
            <a:r>
              <a:rPr lang="en-US" sz="1900" i="1" dirty="0">
                <a:hlinkClick r:id="rId5" tooltip="On-the-job"/>
              </a:rPr>
              <a:t>on-the-job</a:t>
            </a:r>
            <a:r>
              <a:rPr lang="en-US" sz="1900" dirty="0"/>
              <a:t> or </a:t>
            </a:r>
            <a:r>
              <a:rPr lang="en-US" sz="1900" i="1" dirty="0"/>
              <a:t>off-the-job</a:t>
            </a:r>
            <a:r>
              <a:rPr lang="en-US" sz="1900" dirty="0"/>
              <a:t>.</a:t>
            </a:r>
          </a:p>
          <a:p>
            <a:r>
              <a:rPr lang="en-US" sz="1900" dirty="0"/>
              <a:t>The </a:t>
            </a:r>
            <a:r>
              <a:rPr lang="en-US" sz="1900" dirty="0">
                <a:hlinkClick r:id="rId6" tooltip="On-the-job training"/>
              </a:rPr>
              <a:t>on-the-job training</a:t>
            </a:r>
            <a:r>
              <a:rPr lang="en-US" sz="1900" dirty="0"/>
              <a:t> method takes place in a normal working situation, using the actual </a:t>
            </a:r>
            <a:r>
              <a:rPr lang="en-US" sz="1900" dirty="0">
                <a:hlinkClick r:id="rId7" tooltip="Tool"/>
              </a:rPr>
              <a:t>tools</a:t>
            </a:r>
            <a:r>
              <a:rPr lang="en-US" sz="1900" dirty="0"/>
              <a:t>, equipment, documents or materials that trainees will use when fully trained. On-the-job training has a general reputation as most effective for vocational work.</a:t>
            </a:r>
            <a:r>
              <a:rPr lang="en-US" sz="1900" baseline="30000" dirty="0">
                <a:hlinkClick r:id="rId8"/>
              </a:rPr>
              <a:t>[3]</a:t>
            </a:r>
            <a:r>
              <a:rPr lang="en-US" sz="1900" dirty="0"/>
              <a:t> It involves employees training at the place of work while they are doing the actual job. Usually, a professional trainer (or sometimes an experienced and skilled employee) serves as the instructor using hands-on practical experience which may be supported by formal classroom presentations. Sometimes training can occur by using web-based technology or video conferencing tools.</a:t>
            </a:r>
          </a:p>
          <a:p>
            <a:r>
              <a:rPr lang="en-US" sz="1900" dirty="0">
                <a:hlinkClick r:id="rId9" tooltip="Simulation"/>
              </a:rPr>
              <a:t>Simulation</a:t>
            </a:r>
            <a:r>
              <a:rPr lang="en-US" sz="1900" dirty="0"/>
              <a:t> based training is another method which uses technology to assist in trainee development. This is particularly common in the training of skills requiring a very high degree of practice, and in those which include a significant responsibility for life and property. An advantage is that simulation training allows the trainer to find, study, and remedy skill deficiencies in their trainees in a controlled, virtual environment. This also allows the trainees an opportunity to experience and study events that would otherwise be rare on the job, e.g., in-flight emergencies, system failure, etc., wherein the trainer can run 'scenarios' and study how the trainee reacts, thus assisting in improving his/her skills if the event was to occur in the real world. Examples of skills that commonly include simulator training during stages of development include piloting aircraft, spacecraft, locomotives, and ships, operating </a:t>
            </a:r>
            <a:r>
              <a:rPr lang="en-US" sz="1900" dirty="0">
                <a:hlinkClick r:id="rId10" tooltip="Air traffic control"/>
              </a:rPr>
              <a:t>air traffic control</a:t>
            </a:r>
            <a:r>
              <a:rPr lang="en-US" sz="1900" dirty="0"/>
              <a:t> airspace/sectors, </a:t>
            </a:r>
            <a:r>
              <a:rPr lang="en-US" sz="1900" dirty="0">
                <a:hlinkClick r:id="rId11" tooltip="Power plant"/>
              </a:rPr>
              <a:t>power plant</a:t>
            </a:r>
            <a:r>
              <a:rPr lang="en-US" sz="1900" dirty="0"/>
              <a:t> operations training, advanced military/defense system training, and advanced emergency response training.</a:t>
            </a:r>
          </a:p>
          <a:p>
            <a:endParaRPr lang="en-US" dirty="0"/>
          </a:p>
        </p:txBody>
      </p:sp>
      <p:pic>
        <p:nvPicPr>
          <p:cNvPr id="6" name="Content Placeholder 5"/>
          <p:cNvPicPr>
            <a:picLocks noGrp="1" noChangeAspect="1"/>
          </p:cNvPicPr>
          <p:nvPr>
            <p:ph sz="half" idx="2"/>
          </p:nvPr>
        </p:nvPicPr>
        <p:blipFill>
          <a:blip r:embed="rId12">
            <a:extLst>
              <a:ext uri="{28A0092B-C50C-407E-A947-70E740481C1C}">
                <a14:useLocalDpi xmlns:a14="http://schemas.microsoft.com/office/drawing/2010/main" val="0"/>
              </a:ext>
            </a:extLst>
          </a:blip>
          <a:stretch>
            <a:fillRect/>
          </a:stretch>
        </p:blipFill>
        <p:spPr>
          <a:xfrm>
            <a:off x="8374700" y="2133600"/>
            <a:ext cx="3817300" cy="2528341"/>
          </a:xfrm>
        </p:spPr>
      </p:pic>
    </p:spTree>
    <p:extLst>
      <p:ext uri="{BB962C8B-B14F-4D97-AF65-F5344CB8AC3E}">
        <p14:creationId xmlns:p14="http://schemas.microsoft.com/office/powerpoint/2010/main" val="156118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308485" y="194872"/>
            <a:ext cx="9196127" cy="2293495"/>
          </a:xfrm>
        </p:spPr>
        <p:txBody>
          <a:bodyPr/>
          <a:lstStyle/>
          <a:p>
            <a:r>
              <a:rPr lang="en-US" b="1" dirty="0"/>
              <a:t>Religion and spirituality</a:t>
            </a:r>
            <a:br>
              <a:rPr lang="en-US" b="1" dirty="0"/>
            </a:br>
            <a:endParaRPr lang="en-US" dirty="0"/>
          </a:p>
        </p:txBody>
      </p:sp>
      <p:sp>
        <p:nvSpPr>
          <p:cNvPr id="6" name="Subtitle 5"/>
          <p:cNvSpPr>
            <a:spLocks noGrp="1"/>
          </p:cNvSpPr>
          <p:nvPr>
            <p:ph type="subTitle" idx="1"/>
          </p:nvPr>
        </p:nvSpPr>
        <p:spPr>
          <a:xfrm>
            <a:off x="2308485" y="2638270"/>
            <a:ext cx="9196127" cy="2773180"/>
          </a:xfrm>
        </p:spPr>
        <p:txBody>
          <a:bodyPr>
            <a:normAutofit/>
          </a:bodyPr>
          <a:lstStyle/>
          <a:p>
            <a:r>
              <a:rPr lang="en-US" dirty="0"/>
              <a:t>In </a:t>
            </a:r>
            <a:r>
              <a:rPr lang="en-US" dirty="0">
                <a:hlinkClick r:id="rId2" tooltip="Religion"/>
              </a:rPr>
              <a:t>religious</a:t>
            </a:r>
            <a:r>
              <a:rPr lang="en-US" dirty="0"/>
              <a:t> and </a:t>
            </a:r>
            <a:r>
              <a:rPr lang="en-US" dirty="0">
                <a:hlinkClick r:id="rId3" tooltip="Spirituality"/>
              </a:rPr>
              <a:t>spiritual</a:t>
            </a:r>
            <a:r>
              <a:rPr lang="en-US" dirty="0"/>
              <a:t> use, the word "training" may refer to the purification of the mind, heart, understanding and actions to obtain a variety of spiritual goals such as (for example) closeness to </a:t>
            </a:r>
            <a:r>
              <a:rPr lang="en-US" dirty="0">
                <a:hlinkClick r:id="rId4" tooltip="God"/>
              </a:rPr>
              <a:t>God</a:t>
            </a:r>
            <a:r>
              <a:rPr lang="en-US" dirty="0"/>
              <a:t> or freedom from </a:t>
            </a:r>
            <a:r>
              <a:rPr lang="en-US" dirty="0">
                <a:hlinkClick r:id="rId5" tooltip="Dukkha"/>
              </a:rPr>
              <a:t>suffering</a:t>
            </a:r>
            <a:r>
              <a:rPr lang="en-US" dirty="0"/>
              <a:t>.</a:t>
            </a:r>
            <a:r>
              <a:rPr lang="en-US" baseline="30000" dirty="0"/>
              <a:t>[</a:t>
            </a:r>
            <a:r>
              <a:rPr lang="en-US" i="1" baseline="30000" dirty="0">
                <a:hlinkClick r:id="rId6" tooltip="Wikipedia:Citation needed"/>
              </a:rPr>
              <a:t>citation needed</a:t>
            </a:r>
            <a:r>
              <a:rPr lang="en-US" baseline="30000" dirty="0"/>
              <a:t>]</a:t>
            </a:r>
            <a:r>
              <a:rPr lang="en-US" dirty="0"/>
              <a:t> Note for example the </a:t>
            </a:r>
            <a:r>
              <a:rPr lang="en-US" dirty="0" err="1"/>
              <a:t>institutionalised</a:t>
            </a:r>
            <a:r>
              <a:rPr lang="en-US" dirty="0"/>
              <a:t> spiritual training of </a:t>
            </a:r>
            <a:r>
              <a:rPr lang="en-US" dirty="0">
                <a:hlinkClick r:id="rId7" tooltip="Threefold Training"/>
              </a:rPr>
              <a:t>Threefold Training</a:t>
            </a:r>
            <a:r>
              <a:rPr lang="en-US" dirty="0"/>
              <a:t> in Buddhism, </a:t>
            </a:r>
            <a:r>
              <a:rPr lang="en-US" dirty="0">
                <a:hlinkClick r:id="rId8" tooltip="Meditation"/>
              </a:rPr>
              <a:t>meditation</a:t>
            </a:r>
            <a:r>
              <a:rPr lang="en-US" dirty="0"/>
              <a:t> in </a:t>
            </a:r>
            <a:r>
              <a:rPr lang="en-US" dirty="0">
                <a:hlinkClick r:id="rId9" tooltip="Hinduism"/>
              </a:rPr>
              <a:t>Hinduism</a:t>
            </a:r>
            <a:r>
              <a:rPr lang="en-US" dirty="0"/>
              <a:t> or </a:t>
            </a:r>
            <a:r>
              <a:rPr lang="en-US" dirty="0">
                <a:hlinkClick r:id="rId10" tooltip="Discipleship"/>
              </a:rPr>
              <a:t>discipleship</a:t>
            </a:r>
            <a:r>
              <a:rPr lang="en-US" dirty="0"/>
              <a:t> in </a:t>
            </a:r>
            <a:r>
              <a:rPr lang="en-US" dirty="0">
                <a:hlinkClick r:id="rId11" tooltip="Christianity"/>
              </a:rPr>
              <a:t>Christianity</a:t>
            </a:r>
            <a:r>
              <a:rPr lang="en-US" dirty="0"/>
              <a:t>.</a:t>
            </a:r>
            <a:r>
              <a:rPr lang="en-US" baseline="30000" dirty="0"/>
              <a:t>[</a:t>
            </a:r>
            <a:r>
              <a:rPr lang="en-US" i="1" baseline="30000" dirty="0">
                <a:hlinkClick r:id="rId6" tooltip="Wikipedia:Citation needed"/>
              </a:rPr>
              <a:t>citation needed</a:t>
            </a:r>
            <a:r>
              <a:rPr lang="en-US" baseline="30000" dirty="0"/>
              <a:t>]</a:t>
            </a:r>
            <a:r>
              <a:rPr lang="en-US" dirty="0"/>
              <a:t> These aspects of training can be short-term or can last a lifetime, depending on the context of the training and which religious group it is a part of.</a:t>
            </a:r>
            <a:r>
              <a:rPr lang="en-US" baseline="30000" dirty="0"/>
              <a:t>[</a:t>
            </a:r>
            <a:r>
              <a:rPr lang="en-US" i="1" baseline="30000" dirty="0">
                <a:hlinkClick r:id="rId6" tooltip="Wikipedia:Citation needed"/>
              </a:rPr>
              <a:t>citation needed</a:t>
            </a:r>
            <a:r>
              <a:rPr lang="en-US" baseline="30000" dirty="0"/>
              <a:t>]</a:t>
            </a:r>
            <a:endParaRPr lang="en-US" dirty="0"/>
          </a:p>
          <a:p>
            <a:r>
              <a:rPr lang="en-US" dirty="0"/>
              <a:t>Compare religious </a:t>
            </a:r>
            <a:r>
              <a:rPr lang="en-US" dirty="0">
                <a:hlinkClick r:id="rId12" tooltip="Ritual"/>
              </a:rPr>
              <a:t>ritual</a:t>
            </a:r>
            <a:r>
              <a:rPr lang="en-US" dirty="0"/>
              <a:t>.</a:t>
            </a:r>
          </a:p>
          <a:p>
            <a:endParaRPr lang="en-US" dirty="0"/>
          </a:p>
        </p:txBody>
      </p:sp>
    </p:spTree>
    <p:extLst>
      <p:ext uri="{BB962C8B-B14F-4D97-AF65-F5344CB8AC3E}">
        <p14:creationId xmlns:p14="http://schemas.microsoft.com/office/powerpoint/2010/main" val="475104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Church-affiliated schools</a:t>
            </a:r>
            <a:br>
              <a:rPr lang="en-US" b="1" dirty="0"/>
            </a:br>
            <a:endParaRPr lang="en-US" dirty="0"/>
          </a:p>
        </p:txBody>
      </p:sp>
      <p:sp>
        <p:nvSpPr>
          <p:cNvPr id="3" name="Content Placeholder 2"/>
          <p:cNvSpPr>
            <a:spLocks noGrp="1"/>
          </p:cNvSpPr>
          <p:nvPr>
            <p:ph idx="1"/>
          </p:nvPr>
        </p:nvSpPr>
        <p:spPr/>
        <p:txBody>
          <a:bodyPr>
            <a:normAutofit lnSpcReduction="10000"/>
          </a:bodyPr>
          <a:lstStyle/>
          <a:p>
            <a:r>
              <a:rPr lang="en-US" dirty="0">
                <a:hlinkClick r:id="rId2" tooltip="Parochial school"/>
              </a:rPr>
              <a:t>Parochial schools</a:t>
            </a:r>
            <a:r>
              <a:rPr lang="en-US" dirty="0"/>
              <a:t> are a fairly widespread institution in the United States. A parochial school is a primary or secondary school supervised by a religious organization, typically a Roman Catholic day-school affiliated with a parish or a holy order. As of 2004, out of the approximately 50 million children who were enrolled in American </a:t>
            </a:r>
            <a:r>
              <a:rPr lang="en-US" dirty="0">
                <a:hlinkClick r:id="rId3" tooltip="Grade school"/>
              </a:rPr>
              <a:t>grade schools</a:t>
            </a:r>
            <a:r>
              <a:rPr lang="en-US" dirty="0"/>
              <a:t>, 4.2 million children (approximately 1 in 12 students) attended a church-affiliated school.</a:t>
            </a:r>
            <a:r>
              <a:rPr lang="en-US" baseline="30000" dirty="0">
                <a:hlinkClick r:id="rId4"/>
              </a:rPr>
              <a:t>[5]</a:t>
            </a:r>
            <a:endParaRPr lang="en-US" dirty="0"/>
          </a:p>
          <a:p>
            <a:r>
              <a:rPr lang="en-US" dirty="0"/>
              <a:t>Within the Christian religion one can attend a church-affiliated </a:t>
            </a:r>
            <a:r>
              <a:rPr lang="en-US" dirty="0">
                <a:hlinkClick r:id="rId5" tooltip="College"/>
              </a:rPr>
              <a:t>college</a:t>
            </a:r>
            <a:r>
              <a:rPr lang="en-US" dirty="0"/>
              <a:t> with the intent of getting a degree in a field associated with </a:t>
            </a:r>
            <a:r>
              <a:rPr lang="en-US" dirty="0">
                <a:hlinkClick r:id="rId6" tooltip="Religious studies"/>
              </a:rPr>
              <a:t>religious studies</a:t>
            </a:r>
            <a:r>
              <a:rPr lang="en-US" dirty="0"/>
              <a:t>. Some people may also attend church-affiliated colleges in pursuit of a non-religious degree, and typically do it just to deepen their understanding of the specific religion that the school is associated with.</a:t>
            </a:r>
            <a:r>
              <a:rPr lang="en-US" baseline="30000" dirty="0"/>
              <a:t>[</a:t>
            </a:r>
            <a:r>
              <a:rPr lang="en-US" i="1" baseline="30000" dirty="0">
                <a:hlinkClick r:id="rId7" tooltip="Wikipedia:Citation needed"/>
              </a:rPr>
              <a:t>citation needed</a:t>
            </a:r>
            <a:r>
              <a:rPr lang="en-US" baseline="30000" dirty="0"/>
              <a:t>]</a:t>
            </a:r>
            <a:r>
              <a:rPr lang="en-US" dirty="0"/>
              <a:t> The largest non-public school system in the United States, the Catholic school system, operates 5,744 elementary schools and 1,206 secondary schools.</a:t>
            </a:r>
          </a:p>
          <a:p>
            <a:endParaRPr lang="en-US" dirty="0"/>
          </a:p>
        </p:txBody>
      </p:sp>
    </p:spTree>
    <p:extLst>
      <p:ext uri="{BB962C8B-B14F-4D97-AF65-F5344CB8AC3E}">
        <p14:creationId xmlns:p14="http://schemas.microsoft.com/office/powerpoint/2010/main" val="1242277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Instructor's guides and Lesson Plans</a:t>
            </a:r>
            <a:br>
              <a:rPr lang="en-US" b="1" dirty="0"/>
            </a:br>
            <a:endParaRPr lang="en-US" dirty="0"/>
          </a:p>
        </p:txBody>
      </p:sp>
      <p:sp>
        <p:nvSpPr>
          <p:cNvPr id="3" name="Content Placeholder 2"/>
          <p:cNvSpPr>
            <a:spLocks noGrp="1"/>
          </p:cNvSpPr>
          <p:nvPr>
            <p:ph idx="1"/>
          </p:nvPr>
        </p:nvSpPr>
        <p:spPr/>
        <p:txBody>
          <a:bodyPr/>
          <a:lstStyle/>
          <a:p>
            <a:r>
              <a:rPr lang="en-US" dirty="0"/>
              <a:t>Instructor Guide (IG), is an important document available to an instructor. Specifically, it is used within a Lesson Plan, as the blueprint that ensures instruction is presented in proper sequence and to the depth required by the objectives. Objectives of a lesson plan:</a:t>
            </a:r>
          </a:p>
          <a:p>
            <a:r>
              <a:rPr lang="en-US" dirty="0"/>
              <a:t>To ensure that instructors have considered all factors necessary to conduct a safe and effective lesson.</a:t>
            </a:r>
          </a:p>
          <a:p>
            <a:r>
              <a:rPr lang="en-US" dirty="0"/>
              <a:t>To guide you in conducting lesson activities.</a:t>
            </a:r>
          </a:p>
          <a:p>
            <a:r>
              <a:rPr lang="en-US" dirty="0"/>
              <a:t>To help maintain a constant check on training activities and students’ progress.</a:t>
            </a:r>
          </a:p>
          <a:p>
            <a:r>
              <a:rPr lang="en-US" dirty="0"/>
              <a:t>To Standardize instruction.</a:t>
            </a:r>
          </a:p>
          <a:p>
            <a:r>
              <a:rPr lang="en-US" dirty="0"/>
              <a:t>To inform training managers of what is being taught.</a:t>
            </a:r>
            <a:r>
              <a:rPr lang="en-US" baseline="30000" dirty="0">
                <a:hlinkClick r:id="rId2"/>
              </a:rPr>
              <a:t>[6]</a:t>
            </a:r>
            <a:endParaRPr lang="en-US" dirty="0"/>
          </a:p>
          <a:p>
            <a:endParaRPr lang="en-US" dirty="0"/>
          </a:p>
        </p:txBody>
      </p:sp>
    </p:spTree>
    <p:extLst>
      <p:ext uri="{BB962C8B-B14F-4D97-AF65-F5344CB8AC3E}">
        <p14:creationId xmlns:p14="http://schemas.microsoft.com/office/powerpoint/2010/main" val="257192153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68</TotalTime>
  <Words>256</Words>
  <Application>Microsoft Office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Wisp</vt:lpstr>
      <vt:lpstr>Training </vt:lpstr>
      <vt:lpstr>What do you mean by Training?</vt:lpstr>
      <vt:lpstr> Types of Training?</vt:lpstr>
      <vt:lpstr>Physical training </vt:lpstr>
      <vt:lpstr>Occupational skills training </vt:lpstr>
      <vt:lpstr> On job training</vt:lpstr>
      <vt:lpstr>Religion and spirituality </vt:lpstr>
      <vt:lpstr>Church-affiliated schools </vt:lpstr>
      <vt:lpstr>Instructor's guides and Lesson Plans </vt:lpstr>
      <vt:lpstr>Artificial-intelligence feedback </vt:lpstr>
      <vt:lpstr>References </vt:lpstr>
      <vt:lpstr>THANKS!</vt:lpstr>
      <vt:lpstr>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dc:title>
  <dc:creator>Shimul Majumdar</dc:creator>
  <cp:lastModifiedBy>Shimul Majumdar</cp:lastModifiedBy>
  <cp:revision>8</cp:revision>
  <dcterms:created xsi:type="dcterms:W3CDTF">2020-12-25T16:13:24Z</dcterms:created>
  <dcterms:modified xsi:type="dcterms:W3CDTF">2020-12-25T17:21:35Z</dcterms:modified>
</cp:coreProperties>
</file>

<file path=docProps/thumbnail.jpeg>
</file>